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7"/>
  </p:notesMasterIdLst>
  <p:sldIdLst>
    <p:sldId id="257" r:id="rId2"/>
    <p:sldId id="265" r:id="rId3"/>
    <p:sldId id="268" r:id="rId4"/>
    <p:sldId id="267" r:id="rId5"/>
    <p:sldId id="264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13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77E4E8-8EF9-4E99-8EE9-40AFD40956B5}" type="datetimeFigureOut">
              <a:rPr lang="zh-CN" altLang="en-US" smtClean="0"/>
              <a:t>2018/5/4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6191BC-4E01-4D69-A370-12B6234A645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81811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191BC-4E01-4D69-A370-12B6234A6453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38335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59786"/>
            <a:ext cx="9141619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6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zh-CN" altLang="en-US" smtClean="0"/>
              <a:t>单击以编辑母版副标题样式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3E2035-420A-412E-B0C5-7FC79E63BE0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68801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B13D6-4293-4870-B95C-EE3143C3C671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809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rgbClr val="000000"/>
                </a:solidFill>
                <a:latin typeface="Arial" panose="020B0604020202020204" pitchFamily="34" charset="0"/>
              </a:rPr>
              <a:t>3/13/2017</a:t>
            </a:r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  <a:ea typeface="나눔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Arial" panose="020B0604020202020204" pitchFamily="34" charset="0"/>
              </a:rPr>
              <a:t>HUMAN COMPUTER INTERACTION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fontAlgn="base" latinLnBrk="1">
              <a:spcBef>
                <a:spcPct val="0"/>
              </a:spcBef>
              <a:spcAft>
                <a:spcPct val="0"/>
              </a:spcAft>
            </a:pPr>
            <a:fld id="{B78DA410-25D1-46D1-B986-352309A88C4C}" type="slidenum">
              <a:rPr lang="en-US" altLang="zh-CN" smtClean="0">
                <a:latin typeface="Arial" panose="020B0604020202020204" pitchFamily="34" charset="0"/>
              </a:rPr>
              <a:pPr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1712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B6C019CF-9C6A-42AF-80D7-6218BB1D2787}" type="slidenum">
              <a:rPr lang="en-US" altLang="zh-CN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3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723900" indent="-339725"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 marL="900113" indent="-333375">
              <a:buClr>
                <a:schemeClr val="bg2">
                  <a:lumMod val="75000"/>
                </a:schemeClr>
              </a:buClr>
              <a:buSzPct val="90000"/>
              <a:buFont typeface="Wingdings" panose="05000000000000000000" pitchFamily="2" charset="2"/>
              <a:buChar char="Ø"/>
              <a:defRPr/>
            </a:lvl4pPr>
          </a:lstStyle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900"/>
            </a:lvl1pPr>
          </a:lstStyle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‹#›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14637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节标题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EFB9FD-DF84-41CF-A096-5B5A2F25A698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30829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FFB05-0CB9-456E-A92F-29BDC2B5787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01485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526762-6E67-4999-AB10-5EFD7A370D6A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6986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C4E51-F6DE-42E6-B213-FBD78D78A20E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3144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484762-AC7B-4CFB-B8DC-2E4FB9F7C4BC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721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altLang="en-US" smtClean="0">
                <a:solidFill>
                  <a:srgbClr val="FFFFFF"/>
                </a:solidFill>
              </a:rPr>
              <a:t>HUMAN COMPUTER INTERACTION</a:t>
            </a:r>
            <a:endParaRPr lang="en-US" altLang="en-US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5EB1899-DB40-442C-8E13-A7DB20E981D4}" type="slidenum">
              <a:rPr lang="en-US" altLang="zh-CN" smtClean="0">
                <a:solidFill>
                  <a:srgbClr val="FFFFFF"/>
                </a:solidFill>
              </a:rPr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8352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z="1800" smtClean="0">
                <a:solidFill>
                  <a:srgbClr val="000000"/>
                </a:solidFill>
              </a:rPr>
              <a:t>3/13/2017</a:t>
            </a:r>
            <a:endParaRPr lang="en-US" altLang="zh-CN" sz="1800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8690AE-7B9D-4968-BCA0-A8DEE3F733D3}" type="slidenum">
              <a:rPr lang="en-US" altLang="zh-CN" smtClean="0"/>
              <a:pPr/>
              <a:t>‹#›</a:t>
            </a:fld>
            <a:endParaRPr lang="en-US" altLang="zh-CN" sz="18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55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59786"/>
            <a:ext cx="9144001" cy="398214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99630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7829" y="116785"/>
            <a:ext cx="8020594" cy="68004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zh-CN" altLang="en-US" dirty="0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7829" y="856989"/>
            <a:ext cx="8020594" cy="5444238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zh-CN" altLang="en-US" dirty="0" smtClean="0"/>
              <a:t>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3"/>
            <a:r>
              <a:rPr lang="zh-CN" altLang="en-US" dirty="0" smtClean="0"/>
              <a:t>第三级</a:t>
            </a:r>
          </a:p>
          <a:p>
            <a:pPr lvl="4"/>
            <a:r>
              <a:rPr lang="zh-CN" altLang="en-US" dirty="0" smtClean="0"/>
              <a:t>第四级</a:t>
            </a:r>
          </a:p>
          <a:p>
            <a:pPr lvl="5"/>
            <a:r>
              <a:rPr lang="zh-CN" altLang="en-US" dirty="0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zh-CN" sz="1800" smtClean="0">
                <a:solidFill>
                  <a:srgbClr val="000000"/>
                </a:solidFill>
                <a:latin typeface="Arial" panose="020B0604020202020204" pitchFamily="34" charset="0"/>
              </a:rPr>
              <a:t>3/13/2017</a:t>
            </a:r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  <a:ea typeface="나눔고딕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r>
              <a:rPr lang="en-US" altLang="en-US" smtClean="0">
                <a:latin typeface="Arial" panose="020B0604020202020204" pitchFamily="34" charset="0"/>
              </a:rPr>
              <a:t>HUMAN COMPUTER INTERACTION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pPr defTabSz="457200" fontAlgn="base" latinLnBrk="1">
              <a:spcBef>
                <a:spcPct val="0"/>
              </a:spcBef>
              <a:spcAft>
                <a:spcPct val="0"/>
              </a:spcAft>
            </a:pPr>
            <a:fld id="{B78DA410-25D1-46D1-B986-352309A88C4C}" type="slidenum">
              <a:rPr lang="en-US" altLang="zh-CN" smtClean="0">
                <a:latin typeface="Arial" panose="020B0604020202020204" pitchFamily="34" charset="0"/>
              </a:rPr>
              <a:pPr defTabSz="457200" fontAlgn="base" latinLnBrk="1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zh-CN" sz="1800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cxnSp>
        <p:nvCxnSpPr>
          <p:cNvPr id="10" name="Straight Connector 9"/>
          <p:cNvCxnSpPr/>
          <p:nvPr/>
        </p:nvCxnSpPr>
        <p:spPr>
          <a:xfrm>
            <a:off x="587829" y="796832"/>
            <a:ext cx="8020594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769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31813" indent="-331788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anose="020F0502020204030204" pitchFamily="34" charset="0"/>
        <a:buChar char="•"/>
        <a:defRPr sz="20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18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900113" indent="-333375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bg2">
            <a:lumMod val="75000"/>
          </a:schemeClr>
        </a:buClr>
        <a:buSzPct val="90000"/>
        <a:buFont typeface="Wingdings" panose="05000000000000000000" pitchFamily="2" charset="2"/>
        <a:buChar char="Ø"/>
        <a:defRPr sz="2000" kern="1200">
          <a:solidFill>
            <a:schemeClr val="tx1">
              <a:lumMod val="75000"/>
              <a:lumOff val="25000"/>
            </a:schemeClr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Lab 2: </a:t>
            </a:r>
            <a:r>
              <a:rPr lang="en-US" dirty="0" smtClean="0"/>
              <a:t>Isolated Word Recognition</a:t>
            </a:r>
            <a:endParaRPr 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25038" y="4455620"/>
            <a:ext cx="7543800" cy="1722989"/>
          </a:xfrm>
        </p:spPr>
        <p:txBody>
          <a:bodyPr>
            <a:normAutofit/>
          </a:bodyPr>
          <a:lstStyle/>
          <a:p>
            <a:r>
              <a:rPr lang="en-US" dirty="0" smtClean="0"/>
              <a:t>Ying </a:t>
            </a:r>
            <a:r>
              <a:rPr lang="en-US" dirty="0" err="1" smtClean="0"/>
              <a:t>shen</a:t>
            </a:r>
            <a:endParaRPr lang="en-US" dirty="0" smtClean="0"/>
          </a:p>
          <a:p>
            <a:r>
              <a:rPr lang="en-US" dirty="0" smtClean="0"/>
              <a:t>School of software engineering</a:t>
            </a:r>
          </a:p>
          <a:p>
            <a:r>
              <a:rPr lang="en-US" dirty="0" err="1" smtClean="0"/>
              <a:t>tongji</a:t>
            </a:r>
            <a:r>
              <a:rPr lang="en-US" dirty="0" smtClean="0"/>
              <a:t> university</a:t>
            </a:r>
          </a:p>
        </p:txBody>
      </p:sp>
    </p:spTree>
    <p:extLst>
      <p:ext uri="{BB962C8B-B14F-4D97-AF65-F5344CB8AC3E}">
        <p14:creationId xmlns:p14="http://schemas.microsoft.com/office/powerpoint/2010/main" val="834898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Architecture of an ASR system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2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560" y="1936255"/>
            <a:ext cx="6839131" cy="2878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67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Isolated word recognition based on HMM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Train HMM</a:t>
            </a:r>
          </a:p>
          <a:p>
            <a:pPr lvl="1"/>
            <a:r>
              <a:rPr lang="en-US" dirty="0" err="1" smtClean="0"/>
              <a:t>main.m</a:t>
            </a:r>
            <a:endParaRPr lang="en-US" dirty="0" smtClean="0"/>
          </a:p>
          <a:p>
            <a:r>
              <a:rPr lang="en-US" dirty="0" smtClean="0"/>
              <a:t>Record a test speech</a:t>
            </a:r>
          </a:p>
          <a:p>
            <a:pPr lvl="1"/>
            <a:r>
              <a:rPr lang="en-US" dirty="0" err="1" smtClean="0"/>
              <a:t>speechRecord.m</a:t>
            </a:r>
            <a:endParaRPr lang="en-US" dirty="0" smtClean="0"/>
          </a:p>
          <a:p>
            <a:r>
              <a:rPr lang="en-US" dirty="0" smtClean="0"/>
              <a:t>Run GUI</a:t>
            </a:r>
          </a:p>
          <a:p>
            <a:pPr lvl="1"/>
            <a:r>
              <a:rPr lang="en-US" dirty="0" err="1" smtClean="0"/>
              <a:t>g_interfaces.m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3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510" y="2486926"/>
            <a:ext cx="5429540" cy="3791844"/>
          </a:xfrm>
          <a:prstGeom prst="rect">
            <a:avLst/>
          </a:prstGeom>
        </p:spPr>
      </p:pic>
      <p:sp>
        <p:nvSpPr>
          <p:cNvPr id="10" name="椭圆 9"/>
          <p:cNvSpPr/>
          <p:nvPr/>
        </p:nvSpPr>
        <p:spPr>
          <a:xfrm>
            <a:off x="3260741" y="2618510"/>
            <a:ext cx="498763" cy="24938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文本框 10"/>
          <p:cNvSpPr txBox="1"/>
          <p:nvPr/>
        </p:nvSpPr>
        <p:spPr>
          <a:xfrm>
            <a:off x="2963828" y="2590798"/>
            <a:ext cx="4166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1.</a:t>
            </a:r>
            <a:endParaRPr lang="en-US" b="1" dirty="0">
              <a:solidFill>
                <a:srgbClr val="FF0000"/>
              </a:solidFill>
            </a:endParaRPr>
          </a:p>
        </p:txBody>
      </p:sp>
      <p:grpSp>
        <p:nvGrpSpPr>
          <p:cNvPr id="16" name="组合 15"/>
          <p:cNvGrpSpPr/>
          <p:nvPr/>
        </p:nvGrpSpPr>
        <p:grpSpPr>
          <a:xfrm>
            <a:off x="4609550" y="955391"/>
            <a:ext cx="4362620" cy="3092225"/>
            <a:chOff x="4609550" y="955391"/>
            <a:chExt cx="4362620" cy="3092225"/>
          </a:xfrm>
        </p:grpSpPr>
        <p:pic>
          <p:nvPicPr>
            <p:cNvPr id="9" name="图片 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609550" y="955391"/>
              <a:ext cx="4362620" cy="3092225"/>
            </a:xfrm>
            <a:prstGeom prst="rect">
              <a:avLst/>
            </a:prstGeom>
          </p:spPr>
        </p:pic>
        <p:sp>
          <p:nvSpPr>
            <p:cNvPr id="12" name="文本框 11"/>
            <p:cNvSpPr txBox="1"/>
            <p:nvPr/>
          </p:nvSpPr>
          <p:spPr>
            <a:xfrm>
              <a:off x="5457647" y="1727743"/>
              <a:ext cx="416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2.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3" name="椭圆 12"/>
            <p:cNvSpPr/>
            <p:nvPr/>
          </p:nvSpPr>
          <p:spPr>
            <a:xfrm>
              <a:off x="5763489" y="1749292"/>
              <a:ext cx="1006458" cy="34778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7" name="组合 16"/>
          <p:cNvGrpSpPr/>
          <p:nvPr/>
        </p:nvGrpSpPr>
        <p:grpSpPr>
          <a:xfrm>
            <a:off x="6840166" y="4672246"/>
            <a:ext cx="1312300" cy="369332"/>
            <a:chOff x="6840166" y="4672246"/>
            <a:chExt cx="1312300" cy="369332"/>
          </a:xfrm>
        </p:grpSpPr>
        <p:sp>
          <p:nvSpPr>
            <p:cNvPr id="14" name="文本框 13"/>
            <p:cNvSpPr txBox="1"/>
            <p:nvPr/>
          </p:nvSpPr>
          <p:spPr>
            <a:xfrm>
              <a:off x="6840166" y="4672246"/>
              <a:ext cx="41668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rgbClr val="FF0000"/>
                  </a:solidFill>
                </a:rPr>
                <a:t>3.</a:t>
              </a:r>
              <a:endParaRPr lang="en-US" b="1" dirty="0">
                <a:solidFill>
                  <a:srgbClr val="FF0000"/>
                </a:solidFill>
              </a:endParaRPr>
            </a:p>
          </p:txBody>
        </p:sp>
        <p:sp>
          <p:nvSpPr>
            <p:cNvPr id="15" name="椭圆 14"/>
            <p:cNvSpPr/>
            <p:nvPr/>
          </p:nvSpPr>
          <p:spPr>
            <a:xfrm>
              <a:off x="7146008" y="4693795"/>
              <a:ext cx="1006458" cy="34778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88463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Run </a:t>
            </a:r>
            <a:r>
              <a:rPr lang="en-US" dirty="0" err="1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SpeechRecognition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-hmm. Get familiar with the program.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Train another HMM using your own speech/words and modify GUI accordingly.</a:t>
            </a:r>
          </a:p>
          <a:p>
            <a:pPr marL="45720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Add a new function: Record </a:t>
            </a:r>
            <a:r>
              <a:rPr lang="en-US" dirty="0">
                <a:solidFill>
                  <a:srgbClr val="000000">
                    <a:lumMod val="75000"/>
                    <a:lumOff val="25000"/>
                  </a:srgbClr>
                </a:solidFill>
              </a:rPr>
              <a:t>test audios using Stat/End </a:t>
            </a: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button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r>
              <a:rPr lang="en-US" dirty="0" smtClean="0">
                <a:solidFill>
                  <a:srgbClr val="000000">
                    <a:lumMod val="75000"/>
                    <a:lumOff val="25000"/>
                  </a:srgbClr>
                </a:solidFill>
              </a:rPr>
              <a:t>Save training/test audios in different subdirectories</a:t>
            </a:r>
          </a:p>
          <a:p>
            <a:pPr marL="457200" lvl="0" indent="-457200">
              <a:buClr>
                <a:srgbClr val="E48312"/>
              </a:buClr>
              <a:buFont typeface="+mj-lt"/>
              <a:buAutoNum type="arabicPeriod"/>
            </a:pPr>
            <a:endParaRPr lang="en-US" dirty="0">
              <a:solidFill>
                <a:srgbClr val="000000">
                  <a:lumMod val="75000"/>
                  <a:lumOff val="25000"/>
                </a:srgbClr>
              </a:solidFill>
            </a:endParaRPr>
          </a:p>
          <a:p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4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71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Report</a:t>
            </a:r>
            <a:endParaRPr 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what you have done in the training and test progress. The report should answer the following questions:</a:t>
            </a:r>
          </a:p>
          <a:p>
            <a:pPr lvl="1"/>
            <a:r>
              <a:rPr lang="en-US" dirty="0" smtClean="0"/>
              <a:t>The words to recognize</a:t>
            </a:r>
          </a:p>
          <a:p>
            <a:pPr lvl="1"/>
            <a:r>
              <a:rPr lang="en-US" dirty="0" smtClean="0"/>
              <a:t>The number of training samples</a:t>
            </a:r>
          </a:p>
          <a:p>
            <a:pPr lvl="1"/>
            <a:r>
              <a:rPr lang="en-US" dirty="0" smtClean="0"/>
              <a:t>The modifications to GUI and the codes</a:t>
            </a:r>
          </a:p>
          <a:p>
            <a:pPr lvl="1"/>
            <a:r>
              <a:rPr lang="en-US" altLang="zh-CN" dirty="0" smtClean="0"/>
              <a:t>The accuracy of speech recognition and how to improve it, if possible?</a:t>
            </a:r>
          </a:p>
          <a:p>
            <a:pPr lvl="1"/>
            <a:r>
              <a:rPr lang="en-US" dirty="0" smtClean="0"/>
              <a:t>Analyze the impact of different number of hmm states on recognition accuracy.</a:t>
            </a:r>
          </a:p>
          <a:p>
            <a:r>
              <a:rPr lang="en-US" dirty="0" smtClean="0"/>
              <a:t>Submit your work (code and report) to TA</a:t>
            </a:r>
          </a:p>
          <a:p>
            <a:pPr lvl="1"/>
            <a:r>
              <a:rPr lang="en-US" altLang="zh-CN" dirty="0" smtClean="0"/>
              <a:t>Prepare a readme file to illustrate how to run your program</a:t>
            </a:r>
          </a:p>
          <a:p>
            <a:pPr lvl="1"/>
            <a:r>
              <a:rPr lang="en-US" altLang="zh-CN" dirty="0" smtClean="0"/>
              <a:t>Compress the code (including all your .wav files and the readme file) and the report into a zip file: ID_name_lab2.zip</a:t>
            </a:r>
          </a:p>
          <a:p>
            <a:pPr lvl="1"/>
            <a:r>
              <a:rPr lang="en-US" altLang="zh-CN" dirty="0" smtClean="0"/>
              <a:t>Email address: hci2018@163.com</a:t>
            </a:r>
            <a:endParaRPr 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CN" smtClean="0"/>
              <a:t>3/13/2017</a:t>
            </a:r>
            <a:endParaRPr lang="en-US" altLang="zh-CN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en-US" smtClean="0"/>
              <a:t>HUMAN COMPUTER INTERACTION</a:t>
            </a:r>
            <a:endParaRPr lang="en-US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CN" smtClean="0"/>
              <a:t>Page </a:t>
            </a:r>
            <a:fld id="{B7B10541-829B-47A8-8883-60ADAD18ED3B}" type="slidenum">
              <a:rPr lang="en-US" altLang="zh-CN" smtClean="0"/>
              <a:pPr/>
              <a:t>5</a:t>
            </a:fld>
            <a:endParaRPr lang="en-US" altLang="zh-CN" sz="18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453358"/>
      </p:ext>
    </p:extLst>
  </p:cSld>
  <p:clrMapOvr>
    <a:masterClrMapping/>
  </p:clrMapOvr>
</p:sld>
</file>

<file path=ppt/theme/theme1.xml><?xml version="1.0" encoding="utf-8"?>
<a:theme xmlns:a="http://schemas.openxmlformats.org/drawingml/2006/main" name="主题1">
  <a:themeElements>
    <a:clrScheme name="回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回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回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主题1" id="{F8C2558B-9711-49AC-81A7-11A66F460492}" vid="{05DA8888-0785-44AB-9EE5-D00F882EB545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967</TotalTime>
  <Words>219</Words>
  <Application>Microsoft Office PowerPoint</Application>
  <PresentationFormat>全屏显示(4:3)</PresentationFormat>
  <Paragraphs>44</Paragraphs>
  <Slides>5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3" baseType="lpstr">
      <vt:lpstr>나눔고딕</vt:lpstr>
      <vt:lpstr>宋体</vt:lpstr>
      <vt:lpstr>Arial</vt:lpstr>
      <vt:lpstr>Calibri</vt:lpstr>
      <vt:lpstr>Calibri Light</vt:lpstr>
      <vt:lpstr>Times New Roman</vt:lpstr>
      <vt:lpstr>Wingdings</vt:lpstr>
      <vt:lpstr>主题1</vt:lpstr>
      <vt:lpstr>Lab 2: Isolated Word Recognition</vt:lpstr>
      <vt:lpstr>Architecture of an ASR system</vt:lpstr>
      <vt:lpstr>Isolated word recognition based on HMM</vt:lpstr>
      <vt:lpstr>Assignment</vt:lpstr>
      <vt:lpstr>Report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Facial Expression Recognition</dc:title>
  <dc:creator>lin</dc:creator>
  <cp:lastModifiedBy>Ying Shen</cp:lastModifiedBy>
  <cp:revision>122</cp:revision>
  <dcterms:created xsi:type="dcterms:W3CDTF">2017-05-05T23:49:17Z</dcterms:created>
  <dcterms:modified xsi:type="dcterms:W3CDTF">2018-05-04T01:40:59Z</dcterms:modified>
</cp:coreProperties>
</file>